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sldIdLst>
    <p:sldId id="262" r:id="rId2"/>
    <p:sldId id="261" r:id="rId3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135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>
            <a:normAutofit/>
          </a:bodyPr>
          <a:lstStyle>
            <a:lvl1pPr marL="288000" algn="l">
              <a:defRPr sz="19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1222744"/>
            <a:ext cx="6400800" cy="4880344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DCAB3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23D869C4-2A3D-484A-8CE3-BB3E2DF8B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F78F16D-E2CF-4ED7-87ED-659563B7A98A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501089AF-3D6F-4363-9B01-391DAAD6F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0E26A56A-89CB-4537-B1DD-91047B977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B5C9FF-605C-4177-942B-A07566DAD652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2D6BEF2C-D547-4894-B42B-5EDC15470A2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5709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F29B294A-A546-4C0D-A823-2D2AE5625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63672F-D5D8-4DC0-A9EE-AA6043324BA8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6E6B8FB8-B7B9-4035-9947-B1B03EFC8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9C5E672-53E6-4947-9784-2DFC6C028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C7DDCA-3DC9-4A5D-B837-5BB1C9D7A0E0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654890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01D3739-FC0E-4D3D-8A13-97F07C606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95341-7EEC-437A-84DD-3DBD8B340875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DAEC6E6C-1B02-4046-980E-E5E3FA54F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FF5CB95-477C-4F74-9832-9333B312A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4F0AAC-A6FA-43AB-BAD3-2B0AFCBB7963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176533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BCEBF25-E3B3-4E8B-9E56-030EB8396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12DFAB-00BE-42FC-BA72-E14EBFEAD1AD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C2AF5DC-AE5C-4B84-81A9-BBBB0A406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19B8A43-4EB0-4312-A3D3-A2F2ABA28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848A47-4F0B-4681-8856-07FC4FC4F628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97643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0D9B4D7-6B08-4422-BD3C-264A59028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9FCC10-556D-4B08-B37A-60F4EE78AA43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928CF300-8CFB-4088-942E-61D325321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773C719B-6A45-4E03-B0AF-28B557EBF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C78647-667D-4784-92CD-3FABAE8C344A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543382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6FDEA01B-ADC1-4F2A-9D92-54291AF71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8B4F28-591D-41FD-AF15-9F2B2FF92E47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3B88309B-CB6A-4046-9BD1-09FC23159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DA33BF07-DD52-4347-BF89-7F683F7ED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205D91-C69E-46D7-9EBE-BF52CEAE1CBD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665072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F7368592-3EF4-4991-BE36-DE698A347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3D979-BE79-477B-8676-433C60C6B115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5B6D9BB5-D5CF-4249-A601-2F22A9158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61B5C5CF-B65F-4A6F-A591-F058E1A25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872EA3-85E8-4939-8442-58E3C93EB165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613418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3C7895E2-F560-4EA0-8499-95C11F238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5DC885-819B-4929-96E2-3EBA5CDA981D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EA11146D-1557-496B-B254-829E89072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89CB3E4A-6967-45A5-A46B-C08907E2B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6EAA3C-FA94-4A43-8094-48181C044AEB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261000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>
            <a:extLst>
              <a:ext uri="{FF2B5EF4-FFF2-40B4-BE49-F238E27FC236}">
                <a16:creationId xmlns:a16="http://schemas.microsoft.com/office/drawing/2014/main" id="{DC9E894C-D909-456C-9405-58CB9E298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55559EC-6D0D-4CC3-BDC3-19EB0D586DED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4" name="Rezervirano mjesto podnožja 2">
            <a:extLst>
              <a:ext uri="{FF2B5EF4-FFF2-40B4-BE49-F238E27FC236}">
                <a16:creationId xmlns:a16="http://schemas.microsoft.com/office/drawing/2014/main" id="{10BCDFBF-7214-4FCD-8502-B30A658D7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>
            <a:extLst>
              <a:ext uri="{FF2B5EF4-FFF2-40B4-BE49-F238E27FC236}">
                <a16:creationId xmlns:a16="http://schemas.microsoft.com/office/drawing/2014/main" id="{CF44B2D9-329A-4AAF-9FA2-869F083F1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539044-1946-4EB2-98D3-30216FD44A02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454146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5F44253E-52A6-4054-9DD6-40D6EB64B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89B92F-E17F-4041-BA3B-8FF2380247BA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00A79707-7F42-4385-9793-ADA6AF787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098732BD-0F92-463C-835F-DC00C98A8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3F9071-BB7B-40E1-8509-6792143163FC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577244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/>
              <a:t>Kliknite ikonu da biste dodali  sliku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12CA9E8C-A1D1-4740-9EF5-E6ECB5C7F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FC4DA-15B7-4EE2-869A-97B409CFAFA2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21872E0E-97BE-4579-B2BE-5DA987396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4FB92545-9745-4239-8DF7-339635513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9A960C-0E7D-45A9-8C8A-D87BC8F04707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176726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zervirano mjesto naslova 1">
            <a:extLst>
              <a:ext uri="{FF2B5EF4-FFF2-40B4-BE49-F238E27FC236}">
                <a16:creationId xmlns:a16="http://schemas.microsoft.com/office/drawing/2014/main" id="{28FD5633-57F9-4BCD-8B69-B4062970331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2051" name="Rezervirano mjesto teksta 2">
            <a:extLst>
              <a:ext uri="{FF2B5EF4-FFF2-40B4-BE49-F238E27FC236}">
                <a16:creationId xmlns:a16="http://schemas.microsoft.com/office/drawing/2014/main" id="{44A43B34-8CB0-40D0-86C5-A08C12DA8F0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6C08E91-5832-4BD7-8C25-B0563C9A0C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4C37E7E-2DE2-4F3F-B26F-308FCB4AD073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CA2ED7A-D288-4021-A808-FB7E79CBC3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rgbClr val="898989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6F0A74C-7595-4438-B4B0-04B929A560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253DEE9C-4974-4275-837E-9366AE0943D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5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ubtitle 2">
            <a:extLst>
              <a:ext uri="{FF2B5EF4-FFF2-40B4-BE49-F238E27FC236}">
                <a16:creationId xmlns:a16="http://schemas.microsoft.com/office/drawing/2014/main" id="{E586424F-B265-4BC8-A7BB-BE8501495D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021496"/>
            <a:ext cx="6400800" cy="3080854"/>
          </a:xfrm>
        </p:spPr>
        <p:txBody>
          <a:bodyPr/>
          <a:lstStyle/>
          <a:p>
            <a:pPr eaLnBrk="1" hangingPunct="1"/>
            <a:r>
              <a:rPr lang="hr-HR" altLang="sr-Latn-RS" sz="4400" dirty="0">
                <a:solidFill>
                  <a:schemeClr val="tx1"/>
                </a:solidFill>
              </a:rPr>
              <a:t>2.3.3. Putovanje automobilom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A43EAFD-2EB3-4ED2-B784-008C7301EBAE}"/>
              </a:ext>
            </a:extLst>
          </p:cNvPr>
          <p:cNvSpPr txBox="1">
            <a:spLocks/>
          </p:cNvSpPr>
          <p:nvPr/>
        </p:nvSpPr>
        <p:spPr bwMode="auto">
          <a:xfrm>
            <a:off x="1080053" y="1691304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600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bg1"/>
                </a:solidFill>
                <a:latin typeface="Myriad Pro" pitchFamily="34" charset="0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58775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yriad Pro" pitchFamily="34" charset="0"/>
                <a:ea typeface="+mj-ea"/>
                <a:cs typeface="+mj-cs"/>
              </a:rPr>
              <a:t>2. ALGEBARSKI IZRAZI, JEDNADŽBE I NJIHOVA PRIMJENA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niOkvir 2">
            <a:extLst>
              <a:ext uri="{FF2B5EF4-FFF2-40B4-BE49-F238E27FC236}">
                <a16:creationId xmlns:a16="http://schemas.microsoft.com/office/drawing/2014/main" id="{5AD5A7F9-27DE-4DA7-92F7-7662DB77493C}"/>
              </a:ext>
            </a:extLst>
          </p:cNvPr>
          <p:cNvSpPr txBox="1"/>
          <p:nvPr/>
        </p:nvSpPr>
        <p:spPr>
          <a:xfrm>
            <a:off x="236538" y="180975"/>
            <a:ext cx="757555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dirty="0">
                <a:latin typeface="+mn-lt"/>
                <a:cs typeface="+mn-cs"/>
              </a:rPr>
              <a:t>Automobil je na putu od 306 km potrošio 36 litara benzina? </a:t>
            </a:r>
          </a:p>
          <a:p>
            <a:pPr marL="361950" indent="-361950" fontAlgn="auto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hr-HR" dirty="0">
                <a:latin typeface="+mn-lt"/>
                <a:cs typeface="+mn-cs"/>
              </a:rPr>
              <a:t>Koliko je potrošnja tog automobila (koliko litara benzina automobil potroši na 100 km)?</a:t>
            </a:r>
          </a:p>
          <a:p>
            <a:pPr marL="361950" indent="-361950" fontAlgn="auto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hr-HR" dirty="0">
                <a:latin typeface="+mn-lt"/>
                <a:cs typeface="+mn-cs"/>
              </a:rPr>
              <a:t>Koliki put može prijeći automobil sa 45 litara benzina?</a:t>
            </a: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726E1A2E-285E-4961-A5BD-1153A7B9DB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425" y="3116263"/>
            <a:ext cx="5984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a) </a:t>
            </a:r>
          </a:p>
        </p:txBody>
      </p:sp>
      <p:sp>
        <p:nvSpPr>
          <p:cNvPr id="5" name="TekstniOkvir 4">
            <a:extLst>
              <a:ext uri="{FF2B5EF4-FFF2-40B4-BE49-F238E27FC236}">
                <a16:creationId xmlns:a16="http://schemas.microsoft.com/office/drawing/2014/main" id="{38B28B5B-FEB4-46C3-9E61-1C52890432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3127375"/>
            <a:ext cx="30130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hr-HR" dirty="0">
                <a:latin typeface="Arial" charset="0"/>
                <a:cs typeface="Arial" charset="0"/>
              </a:rPr>
              <a:t>306 km …………….. 36 </a:t>
            </a:r>
            <a:r>
              <a:rPr lang="hr-HR" dirty="0">
                <a:latin typeface="+mn-lt"/>
                <a:cs typeface="Arial" charset="0"/>
              </a:rPr>
              <a:t>L</a:t>
            </a: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CCEB2B3F-28CC-445E-8408-18840573B8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7738" y="3403600"/>
            <a:ext cx="34210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hr-HR" dirty="0">
                <a:latin typeface="Arial" charset="0"/>
                <a:cs typeface="Arial" charset="0"/>
              </a:rPr>
              <a:t>100 km ……………..  </a:t>
            </a:r>
            <a:r>
              <a:rPr lang="hr-HR" i="1" dirty="0">
                <a:latin typeface="Arial" charset="0"/>
                <a:cs typeface="Arial" charset="0"/>
              </a:rPr>
              <a:t>y</a:t>
            </a:r>
            <a:r>
              <a:rPr lang="hr-HR" i="1" baseline="-25000" dirty="0">
                <a:latin typeface="Arial" charset="0"/>
                <a:cs typeface="Arial" charset="0"/>
              </a:rPr>
              <a:t>2</a:t>
            </a:r>
            <a:r>
              <a:rPr lang="hr-HR" dirty="0">
                <a:latin typeface="Arial" charset="0"/>
                <a:cs typeface="Arial" charset="0"/>
              </a:rPr>
              <a:t>  </a:t>
            </a:r>
            <a:r>
              <a:rPr lang="hr-HR" dirty="0">
                <a:latin typeface="+mj-lt"/>
                <a:cs typeface="Arial" charset="0"/>
              </a:rPr>
              <a:t>L</a:t>
            </a:r>
          </a:p>
        </p:txBody>
      </p:sp>
      <p:cxnSp>
        <p:nvCxnSpPr>
          <p:cNvPr id="7" name="Ravni poveznik 6">
            <a:extLst>
              <a:ext uri="{FF2B5EF4-FFF2-40B4-BE49-F238E27FC236}">
                <a16:creationId xmlns:a16="http://schemas.microsoft.com/office/drawing/2014/main" id="{867A9F29-8689-460F-93B4-DAD8D3EEE6D4}"/>
              </a:ext>
            </a:extLst>
          </p:cNvPr>
          <p:cNvCxnSpPr/>
          <p:nvPr/>
        </p:nvCxnSpPr>
        <p:spPr>
          <a:xfrm flipV="1">
            <a:off x="936625" y="3871913"/>
            <a:ext cx="29241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avni poveznik sa strelicom 7">
            <a:extLst>
              <a:ext uri="{FF2B5EF4-FFF2-40B4-BE49-F238E27FC236}">
                <a16:creationId xmlns:a16="http://schemas.microsoft.com/office/drawing/2014/main" id="{D8857351-CB9E-42B3-8BCE-310144355A5E}"/>
              </a:ext>
            </a:extLst>
          </p:cNvPr>
          <p:cNvCxnSpPr/>
          <p:nvPr/>
        </p:nvCxnSpPr>
        <p:spPr>
          <a:xfrm rot="16200000" flipH="1">
            <a:off x="620712" y="3516313"/>
            <a:ext cx="587375" cy="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vni poveznik sa strelicom 8">
            <a:extLst>
              <a:ext uri="{FF2B5EF4-FFF2-40B4-BE49-F238E27FC236}">
                <a16:creationId xmlns:a16="http://schemas.microsoft.com/office/drawing/2014/main" id="{5E35BE74-5F0C-4638-BC8A-F4C37D8DD59A}"/>
              </a:ext>
            </a:extLst>
          </p:cNvPr>
          <p:cNvCxnSpPr/>
          <p:nvPr/>
        </p:nvCxnSpPr>
        <p:spPr>
          <a:xfrm rot="16200000" flipH="1">
            <a:off x="3505200" y="3516313"/>
            <a:ext cx="587375" cy="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kstniOkvir 9">
            <a:extLst>
              <a:ext uri="{FF2B5EF4-FFF2-40B4-BE49-F238E27FC236}">
                <a16:creationId xmlns:a16="http://schemas.microsoft.com/office/drawing/2014/main" id="{4AFFE7A0-4DE1-4A93-B90F-A1AF80F06A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913" y="4656138"/>
            <a:ext cx="27098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306</a:t>
            </a:r>
            <a:r>
              <a:rPr lang="hr-HR" altLang="sr-Latn-RS" i="1"/>
              <a:t>y</a:t>
            </a:r>
            <a:r>
              <a:rPr lang="hr-HR" altLang="sr-Latn-RS" i="1" baseline="-25000"/>
              <a:t>2</a:t>
            </a:r>
            <a:r>
              <a:rPr lang="hr-HR" altLang="sr-Latn-RS"/>
              <a:t> = 3 600</a:t>
            </a:r>
          </a:p>
        </p:txBody>
      </p:sp>
      <p:sp>
        <p:nvSpPr>
          <p:cNvPr id="11" name="TekstniOkvir 10">
            <a:extLst>
              <a:ext uri="{FF2B5EF4-FFF2-40B4-BE49-F238E27FC236}">
                <a16:creationId xmlns:a16="http://schemas.microsoft.com/office/drawing/2014/main" id="{C4918AB0-7BB6-4357-80C0-0E627B15E8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2750" y="5084763"/>
            <a:ext cx="2222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y</a:t>
            </a:r>
            <a:r>
              <a:rPr lang="hr-HR" altLang="sr-Latn-RS" i="1" baseline="-25000"/>
              <a:t>2</a:t>
            </a:r>
            <a:r>
              <a:rPr lang="hr-HR" altLang="sr-Latn-RS" i="1"/>
              <a:t> </a:t>
            </a:r>
            <a:r>
              <a:rPr lang="hr-HR" altLang="sr-Latn-RS"/>
              <a:t>= 8.5 </a:t>
            </a:r>
          </a:p>
        </p:txBody>
      </p:sp>
      <p:sp>
        <p:nvSpPr>
          <p:cNvPr id="12" name="TekstniOkvir 11">
            <a:extLst>
              <a:ext uri="{FF2B5EF4-FFF2-40B4-BE49-F238E27FC236}">
                <a16:creationId xmlns:a16="http://schemas.microsoft.com/office/drawing/2014/main" id="{D4226C62-5C28-4FA6-817C-E0F3663369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763" y="5505450"/>
            <a:ext cx="2717800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/>
              <a:t>Za 100 km automobil</a:t>
            </a:r>
          </a:p>
          <a:p>
            <a:pPr algn="ctr" eaLnBrk="1" hangingPunct="1"/>
            <a:r>
              <a:rPr lang="hr-HR" altLang="sr-Latn-RS"/>
              <a:t>potroši 8.5 L</a:t>
            </a:r>
            <a:r>
              <a:rPr lang="hr-HR" altLang="sr-Latn-RS" sz="2400">
                <a:latin typeface="Brush Script MT" panose="03060802040406070304" pitchFamily="66" charset="0"/>
              </a:rPr>
              <a:t> </a:t>
            </a:r>
            <a:r>
              <a:rPr lang="hr-HR" altLang="sr-Latn-RS"/>
              <a:t>benzina.</a:t>
            </a:r>
          </a:p>
        </p:txBody>
      </p:sp>
      <p:sp>
        <p:nvSpPr>
          <p:cNvPr id="13" name="Pravokutnik 12">
            <a:extLst>
              <a:ext uri="{FF2B5EF4-FFF2-40B4-BE49-F238E27FC236}">
                <a16:creationId xmlns:a16="http://schemas.microsoft.com/office/drawing/2014/main" id="{730FB5EA-B23A-4C3F-B79A-AD37BD38D3EE}"/>
              </a:ext>
            </a:extLst>
          </p:cNvPr>
          <p:cNvSpPr/>
          <p:nvPr/>
        </p:nvSpPr>
        <p:spPr>
          <a:xfrm>
            <a:off x="1374775" y="1709738"/>
            <a:ext cx="1236663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cap="small" dirty="0">
                <a:latin typeface="+mn-lt"/>
                <a:cs typeface="+mn-cs"/>
              </a:rPr>
              <a:t>VELIČINE</a:t>
            </a:r>
          </a:p>
        </p:txBody>
      </p:sp>
      <p:sp>
        <p:nvSpPr>
          <p:cNvPr id="14" name="Pravokutnik 13">
            <a:extLst>
              <a:ext uri="{FF2B5EF4-FFF2-40B4-BE49-F238E27FC236}">
                <a16:creationId xmlns:a16="http://schemas.microsoft.com/office/drawing/2014/main" id="{7AA4E5E4-84BE-4C1B-92EA-F1C37F2B90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6663" y="1709738"/>
            <a:ext cx="14398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0070C0"/>
                </a:solidFill>
              </a:rPr>
              <a:t>duljina puta</a:t>
            </a:r>
          </a:p>
        </p:txBody>
      </p:sp>
      <p:sp>
        <p:nvSpPr>
          <p:cNvPr id="15" name="Pravokutnik 14">
            <a:extLst>
              <a:ext uri="{FF2B5EF4-FFF2-40B4-BE49-F238E27FC236}">
                <a16:creationId xmlns:a16="http://schemas.microsoft.com/office/drawing/2014/main" id="{B1042722-A864-4E09-87E9-ED6C8406BE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0600" y="1709738"/>
            <a:ext cx="18907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FF0000"/>
                </a:solidFill>
              </a:rPr>
              <a:t> količina benzina</a:t>
            </a:r>
          </a:p>
        </p:txBody>
      </p:sp>
      <p:sp>
        <p:nvSpPr>
          <p:cNvPr id="16" name="Pravokutnik 15">
            <a:extLst>
              <a:ext uri="{FF2B5EF4-FFF2-40B4-BE49-F238E27FC236}">
                <a16:creationId xmlns:a16="http://schemas.microsoft.com/office/drawing/2014/main" id="{7B6BC4DC-AA93-4EC6-937F-E6561D06C6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2089150"/>
            <a:ext cx="22494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MJERNE JEDINICE</a:t>
            </a:r>
          </a:p>
        </p:txBody>
      </p:sp>
      <p:sp>
        <p:nvSpPr>
          <p:cNvPr id="17" name="Pravokutnik 16">
            <a:extLst>
              <a:ext uri="{FF2B5EF4-FFF2-40B4-BE49-F238E27FC236}">
                <a16:creationId xmlns:a16="http://schemas.microsoft.com/office/drawing/2014/main" id="{152CC4DF-A39D-41CB-9E62-519311E048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3475" y="2089150"/>
            <a:ext cx="1646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0070C0"/>
                </a:solidFill>
              </a:rPr>
              <a:t>km (kilometar)</a:t>
            </a:r>
          </a:p>
        </p:txBody>
      </p:sp>
      <p:sp>
        <p:nvSpPr>
          <p:cNvPr id="18" name="Pravokutnik 17">
            <a:extLst>
              <a:ext uri="{FF2B5EF4-FFF2-40B4-BE49-F238E27FC236}">
                <a16:creationId xmlns:a16="http://schemas.microsoft.com/office/drawing/2014/main" id="{22FA9D22-C403-4A1E-815F-9642057ADD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2888" y="2044700"/>
            <a:ext cx="9572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hr-HR" sz="2400" dirty="0">
                <a:solidFill>
                  <a:srgbClr val="FF0000"/>
                </a:solidFill>
                <a:latin typeface="+mn-lt"/>
                <a:cs typeface="Arial" charset="0"/>
              </a:rPr>
              <a:t>L</a:t>
            </a:r>
            <a:r>
              <a:rPr lang="hr-HR" dirty="0">
                <a:solidFill>
                  <a:srgbClr val="FF0000"/>
                </a:solidFill>
                <a:latin typeface="+mn-lt"/>
                <a:cs typeface="Arial" charset="0"/>
              </a:rPr>
              <a:t> </a:t>
            </a:r>
            <a:r>
              <a:rPr lang="hr-HR" dirty="0">
                <a:solidFill>
                  <a:srgbClr val="FF0000"/>
                </a:solidFill>
                <a:latin typeface="Arial" charset="0"/>
                <a:cs typeface="Arial" charset="0"/>
              </a:rPr>
              <a:t>(litra)</a:t>
            </a:r>
          </a:p>
        </p:txBody>
      </p:sp>
      <p:sp>
        <p:nvSpPr>
          <p:cNvPr id="19" name="TekstniOkvir 18">
            <a:extLst>
              <a:ext uri="{FF2B5EF4-FFF2-40B4-BE49-F238E27FC236}">
                <a16:creationId xmlns:a16="http://schemas.microsoft.com/office/drawing/2014/main" id="{1D790832-E169-47C2-96EB-855235EE75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8263" y="4176713"/>
            <a:ext cx="27082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100 : 306 = </a:t>
            </a:r>
            <a:r>
              <a:rPr lang="hr-HR" altLang="sr-Latn-RS" i="1"/>
              <a:t>y</a:t>
            </a:r>
            <a:r>
              <a:rPr lang="hr-HR" altLang="sr-Latn-RS" i="1" baseline="-25000"/>
              <a:t>2 </a:t>
            </a:r>
            <a:r>
              <a:rPr lang="hr-HR" altLang="sr-Latn-RS"/>
              <a:t>: 36</a:t>
            </a:r>
          </a:p>
        </p:txBody>
      </p:sp>
      <p:sp>
        <p:nvSpPr>
          <p:cNvPr id="23" name="TekstniOkvir 22">
            <a:extLst>
              <a:ext uri="{FF2B5EF4-FFF2-40B4-BE49-F238E27FC236}">
                <a16:creationId xmlns:a16="http://schemas.microsoft.com/office/drawing/2014/main" id="{7597D23A-6C51-45F8-8A7F-3019D49D24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0850" y="2584450"/>
            <a:ext cx="2946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Veličine su proporcionalne.</a:t>
            </a:r>
          </a:p>
        </p:txBody>
      </p:sp>
      <p:sp>
        <p:nvSpPr>
          <p:cNvPr id="24" name="TekstniOkvir 23">
            <a:extLst>
              <a:ext uri="{FF2B5EF4-FFF2-40B4-BE49-F238E27FC236}">
                <a16:creationId xmlns:a16="http://schemas.microsoft.com/office/drawing/2014/main" id="{D57ADD75-0CF7-4E96-942F-0657A4EAD3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5375" y="3186113"/>
            <a:ext cx="598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b) </a:t>
            </a:r>
          </a:p>
        </p:txBody>
      </p:sp>
      <p:sp>
        <p:nvSpPr>
          <p:cNvPr id="25" name="TekstniOkvir 24">
            <a:extLst>
              <a:ext uri="{FF2B5EF4-FFF2-40B4-BE49-F238E27FC236}">
                <a16:creationId xmlns:a16="http://schemas.microsoft.com/office/drawing/2014/main" id="{435E0980-B407-47EE-B1F4-3DF6CC2102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9913" y="3198813"/>
            <a:ext cx="30146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306 km …………….. 36 L </a:t>
            </a:r>
            <a:endParaRPr lang="hr-HR" altLang="sr-Latn-RS" sz="2400">
              <a:latin typeface="Brush Script MT" panose="03060802040406070304" pitchFamily="66" charset="0"/>
            </a:endParaRPr>
          </a:p>
        </p:txBody>
      </p:sp>
      <p:sp>
        <p:nvSpPr>
          <p:cNvPr id="26" name="TekstniOkvir 25">
            <a:extLst>
              <a:ext uri="{FF2B5EF4-FFF2-40B4-BE49-F238E27FC236}">
                <a16:creationId xmlns:a16="http://schemas.microsoft.com/office/drawing/2014/main" id="{8D0F4EEA-0138-40E3-9F5B-6EC4AD2D15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7688" y="3475038"/>
            <a:ext cx="34210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   x</a:t>
            </a:r>
            <a:r>
              <a:rPr lang="hr-HR" altLang="sr-Latn-RS" i="1" baseline="-25000"/>
              <a:t>2</a:t>
            </a:r>
            <a:r>
              <a:rPr lang="hr-HR" altLang="sr-Latn-RS"/>
              <a:t> km …………….  45 L </a:t>
            </a:r>
            <a:endParaRPr lang="hr-HR" altLang="sr-Latn-RS" sz="2400">
              <a:latin typeface="Brush Script MT" panose="03060802040406070304" pitchFamily="66" charset="0"/>
            </a:endParaRPr>
          </a:p>
        </p:txBody>
      </p:sp>
      <p:cxnSp>
        <p:nvCxnSpPr>
          <p:cNvPr id="27" name="Ravni poveznik 26">
            <a:extLst>
              <a:ext uri="{FF2B5EF4-FFF2-40B4-BE49-F238E27FC236}">
                <a16:creationId xmlns:a16="http://schemas.microsoft.com/office/drawing/2014/main" id="{B2C6AD69-4ECF-4BD1-895E-6D5C03F955CF}"/>
              </a:ext>
            </a:extLst>
          </p:cNvPr>
          <p:cNvCxnSpPr/>
          <p:nvPr/>
        </p:nvCxnSpPr>
        <p:spPr>
          <a:xfrm flipV="1">
            <a:off x="5616575" y="3943350"/>
            <a:ext cx="29241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avni poveznik sa strelicom 27">
            <a:extLst>
              <a:ext uri="{FF2B5EF4-FFF2-40B4-BE49-F238E27FC236}">
                <a16:creationId xmlns:a16="http://schemas.microsoft.com/office/drawing/2014/main" id="{2B906354-C4E0-4763-B9B0-F2AEE3612CD5}"/>
              </a:ext>
            </a:extLst>
          </p:cNvPr>
          <p:cNvCxnSpPr/>
          <p:nvPr/>
        </p:nvCxnSpPr>
        <p:spPr>
          <a:xfrm rot="16200000" flipH="1">
            <a:off x="5357812" y="3587751"/>
            <a:ext cx="587375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avni poveznik sa strelicom 28">
            <a:extLst>
              <a:ext uri="{FF2B5EF4-FFF2-40B4-BE49-F238E27FC236}">
                <a16:creationId xmlns:a16="http://schemas.microsoft.com/office/drawing/2014/main" id="{6EA95EC5-A7E0-4740-B3D9-C15AFCC1F5A8}"/>
              </a:ext>
            </a:extLst>
          </p:cNvPr>
          <p:cNvCxnSpPr/>
          <p:nvPr/>
        </p:nvCxnSpPr>
        <p:spPr>
          <a:xfrm rot="16200000" flipH="1">
            <a:off x="8183562" y="3587751"/>
            <a:ext cx="587375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kstniOkvir 29">
            <a:extLst>
              <a:ext uri="{FF2B5EF4-FFF2-40B4-BE49-F238E27FC236}">
                <a16:creationId xmlns:a16="http://schemas.microsoft.com/office/drawing/2014/main" id="{9C6C804B-3132-432E-BFE0-17983F073D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1863" y="4486275"/>
            <a:ext cx="27082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36</a:t>
            </a:r>
            <a:r>
              <a:rPr lang="hr-HR" altLang="sr-Latn-RS" i="1"/>
              <a:t>x</a:t>
            </a:r>
            <a:r>
              <a:rPr lang="hr-HR" altLang="sr-Latn-RS" i="1" baseline="-25000"/>
              <a:t>2</a:t>
            </a:r>
            <a:r>
              <a:rPr lang="hr-HR" altLang="sr-Latn-RS"/>
              <a:t> = 306 </a:t>
            </a:r>
            <a:r>
              <a:rPr lang="hr-HR" altLang="sr-Latn-RS">
                <a:sym typeface="Symbol" panose="05050102010706020507" pitchFamily="18" charset="2"/>
              </a:rPr>
              <a:t> 45</a:t>
            </a:r>
            <a:endParaRPr lang="hr-HR" altLang="sr-Latn-RS"/>
          </a:p>
        </p:txBody>
      </p:sp>
      <p:sp>
        <p:nvSpPr>
          <p:cNvPr id="32" name="TekstniOkvir 31">
            <a:extLst>
              <a:ext uri="{FF2B5EF4-FFF2-40B4-BE49-F238E27FC236}">
                <a16:creationId xmlns:a16="http://schemas.microsoft.com/office/drawing/2014/main" id="{AAD6826B-DAB6-40C4-909B-1B7899FD14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9250" y="6061075"/>
            <a:ext cx="33670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/>
              <a:t>Sa 45 litara benzina automobil može prijeći 382.5 kilometara.</a:t>
            </a:r>
          </a:p>
        </p:txBody>
      </p:sp>
      <p:sp>
        <p:nvSpPr>
          <p:cNvPr id="33" name="TekstniOkvir 32">
            <a:extLst>
              <a:ext uri="{FF2B5EF4-FFF2-40B4-BE49-F238E27FC236}">
                <a16:creationId xmlns:a16="http://schemas.microsoft.com/office/drawing/2014/main" id="{55B14562-B03C-40F1-89D8-6F1576D8E3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6625" y="4051300"/>
            <a:ext cx="27098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306 : </a:t>
            </a:r>
            <a:r>
              <a:rPr lang="hr-HR" altLang="sr-Latn-RS" i="1"/>
              <a:t>x</a:t>
            </a:r>
            <a:r>
              <a:rPr lang="hr-HR" altLang="sr-Latn-RS" baseline="-25000"/>
              <a:t>2</a:t>
            </a:r>
            <a:r>
              <a:rPr lang="hr-HR" altLang="sr-Latn-RS"/>
              <a:t> = 36 : 45</a:t>
            </a:r>
          </a:p>
        </p:txBody>
      </p:sp>
      <p:graphicFrame>
        <p:nvGraphicFramePr>
          <p:cNvPr id="34" name="Object 2">
            <a:extLst>
              <a:ext uri="{FF2B5EF4-FFF2-40B4-BE49-F238E27FC236}">
                <a16:creationId xmlns:a16="http://schemas.microsoft.com/office/drawing/2014/main" id="{A880875C-8F11-48A4-AA79-042B24A18F2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34125" y="4984750"/>
          <a:ext cx="1308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07880" imgH="571320" progId="Equation.DSMT4">
                  <p:embed/>
                </p:oleObj>
              </mc:Choice>
              <mc:Fallback>
                <p:oleObj name="Equation" r:id="rId2" imgW="1307880" imgH="571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4125" y="4984750"/>
                        <a:ext cx="13081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kstniOkvir 34">
            <a:extLst>
              <a:ext uri="{FF2B5EF4-FFF2-40B4-BE49-F238E27FC236}">
                <a16:creationId xmlns:a16="http://schemas.microsoft.com/office/drawing/2014/main" id="{91814A45-9717-41C2-B854-CD512F400E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1263" y="5656263"/>
            <a:ext cx="22240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x</a:t>
            </a:r>
            <a:r>
              <a:rPr lang="hr-HR" altLang="sr-Latn-RS" i="1" baseline="-25000"/>
              <a:t>2</a:t>
            </a:r>
            <a:r>
              <a:rPr lang="hr-HR" altLang="sr-Latn-RS" i="1"/>
              <a:t> </a:t>
            </a:r>
            <a:r>
              <a:rPr lang="hr-HR" altLang="sr-Latn-RS"/>
              <a:t>= 382.5 km </a:t>
            </a:r>
          </a:p>
        </p:txBody>
      </p:sp>
      <p:grpSp>
        <p:nvGrpSpPr>
          <p:cNvPr id="2" name="Grupa 35">
            <a:extLst>
              <a:ext uri="{FF2B5EF4-FFF2-40B4-BE49-F238E27FC236}">
                <a16:creationId xmlns:a16="http://schemas.microsoft.com/office/drawing/2014/main" id="{ABF859FC-35A8-4FAD-9B55-96FB3E1E7BB5}"/>
              </a:ext>
            </a:extLst>
          </p:cNvPr>
          <p:cNvGrpSpPr/>
          <p:nvPr/>
        </p:nvGrpSpPr>
        <p:grpSpPr>
          <a:xfrm>
            <a:off x="1613645" y="4075294"/>
            <a:ext cx="1584000" cy="180000"/>
            <a:chOff x="1500755" y="1648178"/>
            <a:chExt cx="1440000" cy="225778"/>
          </a:xfrm>
          <a:solidFill>
            <a:srgbClr val="00B050"/>
          </a:solidFill>
        </p:grpSpPr>
        <p:sp>
          <p:nvSpPr>
            <p:cNvPr id="37" name="Strelica savijena prema gore 36">
              <a:extLst>
                <a:ext uri="{FF2B5EF4-FFF2-40B4-BE49-F238E27FC236}">
                  <a16:creationId xmlns:a16="http://schemas.microsoft.com/office/drawing/2014/main" id="{E9992CF8-BE8F-4FAB-8805-DC557D07C87B}"/>
                </a:ext>
              </a:extLst>
            </p:cNvPr>
            <p:cNvSpPr/>
            <p:nvPr/>
          </p:nvSpPr>
          <p:spPr>
            <a:xfrm rot="10800000" flipH="1">
              <a:off x="1500755" y="1648178"/>
              <a:ext cx="1440000" cy="214490"/>
            </a:xfrm>
            <a:prstGeom prst="bentUpArrow">
              <a:avLst>
                <a:gd name="adj1" fmla="val 7143"/>
                <a:gd name="adj2" fmla="val 16071"/>
                <a:gd name="adj3" fmla="val 35713"/>
              </a:avLst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cxnSp>
          <p:nvCxnSpPr>
            <p:cNvPr id="38" name="Ravni poveznik sa strelicom 37">
              <a:extLst>
                <a:ext uri="{FF2B5EF4-FFF2-40B4-BE49-F238E27FC236}">
                  <a16:creationId xmlns:a16="http://schemas.microsoft.com/office/drawing/2014/main" id="{57FF64D1-F92B-4B21-AA49-3F31126B748A}"/>
                </a:ext>
              </a:extLst>
            </p:cNvPr>
            <p:cNvCxnSpPr/>
            <p:nvPr/>
          </p:nvCxnSpPr>
          <p:spPr>
            <a:xfrm rot="16200000" flipH="1">
              <a:off x="1399952" y="1765956"/>
              <a:ext cx="216000" cy="0"/>
            </a:xfrm>
            <a:prstGeom prst="straightConnector1">
              <a:avLst/>
            </a:prstGeom>
            <a:grpFill/>
            <a:ln w="38100">
              <a:solidFill>
                <a:srgbClr val="00B05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upa 38">
            <a:extLst>
              <a:ext uri="{FF2B5EF4-FFF2-40B4-BE49-F238E27FC236}">
                <a16:creationId xmlns:a16="http://schemas.microsoft.com/office/drawing/2014/main" id="{500D8D35-58DC-4DB1-88BC-09F3749E36B8}"/>
              </a:ext>
            </a:extLst>
          </p:cNvPr>
          <p:cNvGrpSpPr>
            <a:grpSpLocks/>
          </p:cNvGrpSpPr>
          <p:nvPr/>
        </p:nvGrpSpPr>
        <p:grpSpPr bwMode="auto">
          <a:xfrm>
            <a:off x="2214563" y="4478338"/>
            <a:ext cx="539750" cy="179387"/>
            <a:chOff x="1943555" y="2299308"/>
            <a:chExt cx="540000" cy="235049"/>
          </a:xfrm>
        </p:grpSpPr>
        <p:sp>
          <p:nvSpPr>
            <p:cNvPr id="40" name="Strelica savijena prema gore 39">
              <a:extLst>
                <a:ext uri="{FF2B5EF4-FFF2-40B4-BE49-F238E27FC236}">
                  <a16:creationId xmlns:a16="http://schemas.microsoft.com/office/drawing/2014/main" id="{D3332DCE-4B3E-4B82-9E55-45526C1446FE}"/>
                </a:ext>
              </a:extLst>
            </p:cNvPr>
            <p:cNvSpPr/>
            <p:nvPr/>
          </p:nvSpPr>
          <p:spPr>
            <a:xfrm rot="10800000" flipH="1" flipV="1">
              <a:off x="1943555" y="2320109"/>
              <a:ext cx="540000" cy="214248"/>
            </a:xfrm>
            <a:prstGeom prst="bentUpArrow">
              <a:avLst>
                <a:gd name="adj1" fmla="val 7143"/>
                <a:gd name="adj2" fmla="val 16071"/>
                <a:gd name="adj3" fmla="val 35713"/>
              </a:avLst>
            </a:prstGeom>
            <a:solidFill>
              <a:srgbClr val="0070C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cxnSp>
          <p:nvCxnSpPr>
            <p:cNvPr id="41" name="Ravni poveznik sa strelicom 40">
              <a:extLst>
                <a:ext uri="{FF2B5EF4-FFF2-40B4-BE49-F238E27FC236}">
                  <a16:creationId xmlns:a16="http://schemas.microsoft.com/office/drawing/2014/main" id="{5DB1167E-916A-4247-BB3F-B9BFBADB7948}"/>
                </a:ext>
              </a:extLst>
            </p:cNvPr>
            <p:cNvCxnSpPr/>
            <p:nvPr/>
          </p:nvCxnSpPr>
          <p:spPr>
            <a:xfrm rot="5400000" flipH="1" flipV="1">
              <a:off x="1841743" y="2407472"/>
              <a:ext cx="216329" cy="0"/>
            </a:xfrm>
            <a:prstGeom prst="straightConnector1">
              <a:avLst/>
            </a:prstGeom>
            <a:ln w="3810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upa 41">
            <a:extLst>
              <a:ext uri="{FF2B5EF4-FFF2-40B4-BE49-F238E27FC236}">
                <a16:creationId xmlns:a16="http://schemas.microsoft.com/office/drawing/2014/main" id="{100DBF3A-C976-43F8-A86B-E43CE36D4ADA}"/>
              </a:ext>
            </a:extLst>
          </p:cNvPr>
          <p:cNvGrpSpPr/>
          <p:nvPr/>
        </p:nvGrpSpPr>
        <p:grpSpPr>
          <a:xfrm>
            <a:off x="6213867" y="3968050"/>
            <a:ext cx="1512000" cy="180000"/>
            <a:chOff x="1500755" y="1648178"/>
            <a:chExt cx="1440000" cy="225778"/>
          </a:xfrm>
          <a:solidFill>
            <a:srgbClr val="00B050"/>
          </a:solidFill>
        </p:grpSpPr>
        <p:sp>
          <p:nvSpPr>
            <p:cNvPr id="43" name="Strelica savijena prema gore 42">
              <a:extLst>
                <a:ext uri="{FF2B5EF4-FFF2-40B4-BE49-F238E27FC236}">
                  <a16:creationId xmlns:a16="http://schemas.microsoft.com/office/drawing/2014/main" id="{0E2D4695-E297-4D7D-A4D2-7726332B4830}"/>
                </a:ext>
              </a:extLst>
            </p:cNvPr>
            <p:cNvSpPr/>
            <p:nvPr/>
          </p:nvSpPr>
          <p:spPr>
            <a:xfrm rot="10800000" flipH="1">
              <a:off x="1500755" y="1648178"/>
              <a:ext cx="1440000" cy="214490"/>
            </a:xfrm>
            <a:prstGeom prst="bentUpArrow">
              <a:avLst>
                <a:gd name="adj1" fmla="val 7143"/>
                <a:gd name="adj2" fmla="val 16071"/>
                <a:gd name="adj3" fmla="val 35713"/>
              </a:avLst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cxnSp>
          <p:nvCxnSpPr>
            <p:cNvPr id="44" name="Ravni poveznik sa strelicom 43">
              <a:extLst>
                <a:ext uri="{FF2B5EF4-FFF2-40B4-BE49-F238E27FC236}">
                  <a16:creationId xmlns:a16="http://schemas.microsoft.com/office/drawing/2014/main" id="{8B1D0622-915A-4D58-A3D6-1D5F47A4DB29}"/>
                </a:ext>
              </a:extLst>
            </p:cNvPr>
            <p:cNvCxnSpPr/>
            <p:nvPr/>
          </p:nvCxnSpPr>
          <p:spPr>
            <a:xfrm rot="16200000" flipH="1">
              <a:off x="1399952" y="1765956"/>
              <a:ext cx="216000" cy="0"/>
            </a:xfrm>
            <a:prstGeom prst="straightConnector1">
              <a:avLst/>
            </a:prstGeom>
            <a:grpFill/>
            <a:ln w="38100">
              <a:solidFill>
                <a:srgbClr val="00B05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upa 44">
            <a:extLst>
              <a:ext uri="{FF2B5EF4-FFF2-40B4-BE49-F238E27FC236}">
                <a16:creationId xmlns:a16="http://schemas.microsoft.com/office/drawing/2014/main" id="{B0CFF1C7-EE19-485E-9502-BFC7E381D97D}"/>
              </a:ext>
            </a:extLst>
          </p:cNvPr>
          <p:cNvGrpSpPr>
            <a:grpSpLocks/>
          </p:cNvGrpSpPr>
          <p:nvPr/>
        </p:nvGrpSpPr>
        <p:grpSpPr bwMode="auto">
          <a:xfrm>
            <a:off x="6815138" y="4337050"/>
            <a:ext cx="468312" cy="179388"/>
            <a:chOff x="1943555" y="2299308"/>
            <a:chExt cx="540000" cy="235049"/>
          </a:xfrm>
        </p:grpSpPr>
        <p:sp>
          <p:nvSpPr>
            <p:cNvPr id="46" name="Strelica savijena prema gore 45">
              <a:extLst>
                <a:ext uri="{FF2B5EF4-FFF2-40B4-BE49-F238E27FC236}">
                  <a16:creationId xmlns:a16="http://schemas.microsoft.com/office/drawing/2014/main" id="{297A65FC-DD0C-4A33-8011-FADD360D10A1}"/>
                </a:ext>
              </a:extLst>
            </p:cNvPr>
            <p:cNvSpPr/>
            <p:nvPr/>
          </p:nvSpPr>
          <p:spPr>
            <a:xfrm rot="10800000" flipH="1" flipV="1">
              <a:off x="1943555" y="2320109"/>
              <a:ext cx="540000" cy="214248"/>
            </a:xfrm>
            <a:prstGeom prst="bentUpArrow">
              <a:avLst>
                <a:gd name="adj1" fmla="val 7143"/>
                <a:gd name="adj2" fmla="val 16071"/>
                <a:gd name="adj3" fmla="val 35713"/>
              </a:avLst>
            </a:prstGeom>
            <a:solidFill>
              <a:srgbClr val="0070C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>
                <a:solidFill>
                  <a:srgbClr val="FFC000"/>
                </a:solidFill>
              </a:endParaRPr>
            </a:p>
          </p:txBody>
        </p:sp>
        <p:cxnSp>
          <p:nvCxnSpPr>
            <p:cNvPr id="47" name="Ravni poveznik sa strelicom 46">
              <a:extLst>
                <a:ext uri="{FF2B5EF4-FFF2-40B4-BE49-F238E27FC236}">
                  <a16:creationId xmlns:a16="http://schemas.microsoft.com/office/drawing/2014/main" id="{1553B0BB-8A5F-4B2E-A493-CD7A940A0643}"/>
                </a:ext>
              </a:extLst>
            </p:cNvPr>
            <p:cNvCxnSpPr/>
            <p:nvPr/>
          </p:nvCxnSpPr>
          <p:spPr>
            <a:xfrm rot="5400000" flipH="1" flipV="1">
              <a:off x="1842713" y="2407472"/>
              <a:ext cx="216328" cy="0"/>
            </a:xfrm>
            <a:prstGeom prst="straightConnector1">
              <a:avLst/>
            </a:prstGeom>
            <a:ln w="3810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3" grpId="0"/>
      <p:bldP spid="24" grpId="0"/>
      <p:bldP spid="25" grpId="0"/>
      <p:bldP spid="26" grpId="0"/>
      <p:bldP spid="30" grpId="0"/>
      <p:bldP spid="32" grpId="0"/>
      <p:bldP spid="33" grpId="0"/>
      <p:bldP spid="35" grpId="0"/>
    </p:bldLst>
  </p:timing>
</p:sld>
</file>

<file path=ppt/theme/theme1.xml><?xml version="1.0" encoding="utf-8"?>
<a:theme xmlns:a="http://schemas.openxmlformats.org/drawingml/2006/main" name="Math 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_prezentacija_rjesenja_slicnog_zadatka</Template>
  <TotalTime>2</TotalTime>
  <Words>144</Words>
  <Application>Microsoft Office PowerPoint</Application>
  <PresentationFormat>Prikaz na zaslonu (4:3)</PresentationFormat>
  <Paragraphs>27</Paragraphs>
  <Slides>2</Slides>
  <Notes>0</Notes>
  <HiddenSlides>0</HiddenSlides>
  <MMClips>0</MMClips>
  <ScaleCrop>false</ScaleCrop>
  <HeadingPairs>
    <vt:vector size="8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2</vt:i4>
      </vt:variant>
    </vt:vector>
  </HeadingPairs>
  <TitlesOfParts>
    <vt:vector size="9" baseType="lpstr">
      <vt:lpstr>Arial</vt:lpstr>
      <vt:lpstr>Calibri</vt:lpstr>
      <vt:lpstr>Myriad Pro</vt:lpstr>
      <vt:lpstr>Brush Script MT</vt:lpstr>
      <vt:lpstr>Symbol</vt:lpstr>
      <vt:lpstr>Math 7</vt:lpstr>
      <vt:lpstr>Equation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Jasminka Viljevac</dc:creator>
  <cp:lastModifiedBy>Jasminka Viljevac</cp:lastModifiedBy>
  <cp:revision>1</cp:revision>
  <dcterms:created xsi:type="dcterms:W3CDTF">2021-09-16T14:32:29Z</dcterms:created>
  <dcterms:modified xsi:type="dcterms:W3CDTF">2021-09-16T14:35:02Z</dcterms:modified>
</cp:coreProperties>
</file>